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18" r:id="rId2"/>
    <p:sldId id="321" r:id="rId3"/>
    <p:sldId id="320" r:id="rId4"/>
    <p:sldId id="683" r:id="rId5"/>
    <p:sldId id="684" r:id="rId6"/>
    <p:sldId id="557" r:id="rId7"/>
    <p:sldId id="327" r:id="rId8"/>
    <p:sldId id="686" r:id="rId9"/>
    <p:sldId id="687" r:id="rId10"/>
    <p:sldId id="342" r:id="rId11"/>
    <p:sldId id="559" r:id="rId12"/>
    <p:sldId id="564" r:id="rId13"/>
    <p:sldId id="685" r:id="rId14"/>
    <p:sldId id="570" r:id="rId15"/>
    <p:sldId id="688" r:id="rId16"/>
    <p:sldId id="571" r:id="rId17"/>
    <p:sldId id="689" r:id="rId18"/>
    <p:sldId id="682" r:id="rId19"/>
    <p:sldId id="690" r:id="rId20"/>
    <p:sldId id="691" r:id="rId21"/>
    <p:sldId id="6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5EE8E-19CE-4BB7-87BC-BCEAF365155C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A29A-6067-44F2-827A-CE368DB8D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2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A29A-6067-44F2-827A-CE368DB8DAD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7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282855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476827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430426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336818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26611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060846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98163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981704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381833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939524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16325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4234" y="3176"/>
            <a:ext cx="12183533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65684" y="640080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8785CB8C-4DED-46AB-833E-A64B6AB0568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28" name="Rectangle 8"/>
          <p:cNvSpPr>
            <a:spLocks noChangeArrowheads="1"/>
          </p:cNvSpPr>
          <p:nvPr/>
        </p:nvSpPr>
        <p:spPr bwMode="auto">
          <a:xfrm>
            <a:off x="8229600" y="609600"/>
            <a:ext cx="355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1600" b="1" dirty="0">
                <a:solidFill>
                  <a:schemeClr val="accent2"/>
                </a:solidFill>
              </a:rPr>
              <a:t>ASET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251200" y="6705600"/>
            <a:ext cx="89408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2743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A9C3-831B-4628-AF49-89D71297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            </a:t>
            </a:r>
            <a:endParaRPr lang="en-IN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E1A18-8A50-4B99-8C5F-F871931B7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77B60B-B947-4165-BEC7-FFB27E0436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483" y="1051661"/>
            <a:ext cx="5389033" cy="277897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1FED07-01C9-49B4-9FA4-EA2A5EC01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44E6E5-D34E-429F-ADBC-ACA1418D5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1535113"/>
            <a:ext cx="5389033" cy="4591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</a:t>
            </a:r>
            <a:r>
              <a:rPr lang="en-US" b="1" u="sng" dirty="0">
                <a:latin typeface="Algerian" panose="04020705040A02060702" pitchFamily="82" charset="0"/>
              </a:rPr>
              <a:t>TERM PAPER REPORT</a:t>
            </a:r>
          </a:p>
          <a:p>
            <a:pPr marL="0" indent="0" algn="ctr">
              <a:buNone/>
            </a:pPr>
            <a:endParaRPr lang="en-IN" sz="2800" u="sng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r>
              <a:rPr lang="en-IN" sz="2800" u="sng" dirty="0">
                <a:latin typeface="Arial Rounded MT Bold" panose="020F0704030504030204" pitchFamily="34" charset="0"/>
              </a:rPr>
              <a:t>TOPIC-</a:t>
            </a:r>
          </a:p>
          <a:p>
            <a:pPr marL="0" indent="0" algn="ctr">
              <a:buNone/>
            </a:pPr>
            <a:r>
              <a:rPr lang="en-IN" sz="2400" b="1" i="1" u="sng" strike="noStrike" baseline="0" dirty="0">
                <a:solidFill>
                  <a:srgbClr val="000000"/>
                </a:solidFill>
                <a:latin typeface="Sitka Small" panose="02000505000000020004" pitchFamily="2" charset="0"/>
              </a:rPr>
              <a:t>ROBOTICS AND ARTIFICIAL INTELLIGENCE</a:t>
            </a:r>
          </a:p>
          <a:p>
            <a:pPr marL="0" indent="0" algn="ctr">
              <a:buNone/>
            </a:pPr>
            <a:r>
              <a:rPr lang="en-IN" sz="2400" b="1" i="1" u="sng" dirty="0">
                <a:solidFill>
                  <a:srgbClr val="000000"/>
                </a:solidFill>
                <a:latin typeface="Sitka Small" panose="02000505000000020004" pitchFamily="2" charset="0"/>
              </a:rPr>
              <a:t> </a:t>
            </a:r>
          </a:p>
          <a:p>
            <a:pPr marL="0" indent="0" algn="ctr">
              <a:buNone/>
            </a:pPr>
            <a:endParaRPr lang="en-IN" sz="2400" b="1" i="1" u="sng" dirty="0">
              <a:solidFill>
                <a:srgbClr val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algn="ctr">
              <a:buNone/>
            </a:pPr>
            <a:r>
              <a:rPr lang="en-IN" sz="2400" b="1" i="1" u="sng" dirty="0">
                <a:solidFill>
                  <a:srgbClr val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PRESENTED BY-</a:t>
            </a:r>
          </a:p>
          <a:p>
            <a:pPr marL="0" indent="0" algn="ctr">
              <a:buNone/>
            </a:pPr>
            <a:r>
              <a:rPr lang="en-IN" sz="2400" b="1" i="1" u="sng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SURVEPALLI SREEKRUTI(A2305220266-3CSE1</a:t>
            </a:r>
            <a:r>
              <a:rPr lang="en-IN" sz="2400" b="1" i="1" u="sng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IN" sz="2400" b="1" i="1" u="sng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25326-E3D6-4217-A1F2-37655C1C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48113"/>
            <a:ext cx="5386916" cy="23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44212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4C4A-2E46-4A98-A31A-50FE9641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ROBOTS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FA5F4-9F5C-42C8-90B1-50C9BAC52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331A-AB1D-4264-97D2-B0EA82CE6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10653"/>
            <a:ext cx="5386917" cy="511551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4.</a:t>
            </a:r>
            <a:r>
              <a:rPr lang="en-IN" sz="2000" u="sng" dirty="0"/>
              <a:t> SCARA- </a:t>
            </a:r>
            <a:r>
              <a:rPr lang="en-IN" sz="2000" dirty="0"/>
              <a:t>Stands for ‘Selective compliance assembly robot arm or Selective compliance articulated robot arm. The arm is totally rigid in the Z direction but titled in X-Y direction</a:t>
            </a:r>
          </a:p>
          <a:p>
            <a:pPr marL="0" indent="0">
              <a:buNone/>
            </a:pPr>
            <a:r>
              <a:rPr lang="en-IN" sz="2000" dirty="0"/>
              <a:t>5. </a:t>
            </a:r>
            <a:r>
              <a:rPr lang="en-IN" sz="2000" u="sng" dirty="0"/>
              <a:t>POLAR ROBOTS- </a:t>
            </a:r>
            <a:r>
              <a:rPr lang="en-IN" sz="2000" dirty="0"/>
              <a:t>They have twisting joint connecting the arms with the base and a combination of 2 rotatory joints and one linear joint connecting the links.</a:t>
            </a:r>
          </a:p>
          <a:p>
            <a:pPr marL="0" indent="0">
              <a:buNone/>
            </a:pPr>
            <a:r>
              <a:rPr lang="en-IN" sz="2000" dirty="0"/>
              <a:t>6. </a:t>
            </a:r>
            <a:r>
              <a:rPr lang="en-IN" sz="2000" u="sng" dirty="0"/>
              <a:t>CYLINDRICAL ROBOTS- </a:t>
            </a:r>
            <a:r>
              <a:rPr lang="en-IN" sz="2000" dirty="0"/>
              <a:t>These have a cylindrical workspace with a pivoting shaft and extendable arm which moves vertically.</a:t>
            </a:r>
          </a:p>
          <a:p>
            <a:r>
              <a:rPr lang="en-IN" sz="2000" b="1" dirty="0"/>
              <a:t>MEDICAL ROBOTS- </a:t>
            </a:r>
            <a:r>
              <a:rPr lang="en-IN" sz="2000" dirty="0"/>
              <a:t>Medical and health care robots include systems such as the ‘DA VINCI SURGICAL ROBOT’ and bionic prostheses as well as robotics exoskeletons. </a:t>
            </a:r>
            <a:r>
              <a:rPr lang="en-IN" sz="2000" dirty="0" err="1"/>
              <a:t>Eg</a:t>
            </a:r>
            <a:r>
              <a:rPr lang="en-IN" sz="2000" dirty="0"/>
              <a:t>- Watson.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2C92E6-B42A-427E-A425-89DA12AE2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FAC22F-1DE1-45D5-8BC9-05296822F9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65326" y="3982294"/>
            <a:ext cx="3048264" cy="2292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A7ADC7-D3DF-4687-86B9-3E389FD0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85" y="1048440"/>
            <a:ext cx="2139881" cy="250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A8781-39BD-47A0-9FB0-DFDF639D2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34" y="1048441"/>
            <a:ext cx="1932755" cy="2503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A89904-6C6A-4766-ADDE-77B19F6F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589" y="1092461"/>
            <a:ext cx="1944793" cy="25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5835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2DE0-DBD9-43F0-BB5D-9CB6D729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7051039" cy="641350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TYPES OF ROBOTS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D9ECD-A96C-4421-A00C-BE259B7B2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840" y="1117600"/>
            <a:ext cx="6258560" cy="5008564"/>
          </a:xfrm>
        </p:spPr>
        <p:txBody>
          <a:bodyPr/>
          <a:lstStyle/>
          <a:p>
            <a:r>
              <a:rPr lang="en-IN" sz="2200" b="1" dirty="0"/>
              <a:t>MILITARY AND SECURITY- </a:t>
            </a:r>
            <a:r>
              <a:rPr lang="en-IN" sz="2200" dirty="0"/>
              <a:t>Military robots include ground systems like ‘</a:t>
            </a:r>
            <a:r>
              <a:rPr lang="en-IN" sz="2200" dirty="0" err="1"/>
              <a:t>Packbot</a:t>
            </a:r>
            <a:r>
              <a:rPr lang="en-IN" sz="2200" dirty="0"/>
              <a:t>’, used to scout for improvised explosive devices, and ‘</a:t>
            </a:r>
            <a:r>
              <a:rPr lang="en-IN" sz="2200" dirty="0" err="1"/>
              <a:t>Bigdog</a:t>
            </a:r>
            <a:r>
              <a:rPr lang="en-IN" sz="2200" dirty="0"/>
              <a:t>’, designed to assist troops in carrying heavy gear. Security robots include autonomous mobile systems such as ‘Cobalt’. </a:t>
            </a:r>
          </a:p>
          <a:p>
            <a:r>
              <a:rPr lang="en-IN" sz="2200" b="1" dirty="0"/>
              <a:t>TELEPRESENCE-</a:t>
            </a:r>
            <a:r>
              <a:rPr lang="en-IN" sz="2200" dirty="0"/>
              <a:t> Telepresence robots allow you to be present at a place without actually being there. U log in the robot via internet and drive it around talking with people.</a:t>
            </a:r>
          </a:p>
          <a:p>
            <a:r>
              <a:rPr lang="en-IN" sz="2200" b="1" dirty="0"/>
              <a:t>UNDERWATER-</a:t>
            </a:r>
            <a:r>
              <a:rPr lang="en-IN" sz="2200" dirty="0"/>
              <a:t> The favourite place for these robots is in the water, They consists of deep sea submersibles like ‘ Aquanaut’ driving humanoids like ‘Ocean One’ and bio inspired systems like the ‘ACM-R5H’  </a:t>
            </a:r>
            <a:r>
              <a:rPr lang="en-IN" sz="2200" dirty="0" err="1"/>
              <a:t>snakebot</a:t>
            </a:r>
            <a:r>
              <a:rPr lang="en-IN" sz="2200" dirty="0"/>
              <a:t>.</a:t>
            </a:r>
          </a:p>
          <a:p>
            <a:endParaRPr lang="en-IN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EF5C2-4D42-418E-AC9D-5AACF907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29360"/>
            <a:ext cx="4389120" cy="2280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D74982-66F3-4A3B-B237-50E63397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3606799"/>
            <a:ext cx="1241739" cy="235712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E2E5F7-B8F6-4555-AC36-D67BF63B2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6A0F37-C8D1-4D22-9FA6-9D42F11C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20" y="4152586"/>
            <a:ext cx="2639485" cy="13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4966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F9CB-E08C-48A1-B221-11931606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8367"/>
            <a:ext cx="10972800" cy="787631"/>
          </a:xfrm>
        </p:spPr>
        <p:txBody>
          <a:bodyPr/>
          <a:lstStyle/>
          <a:p>
            <a:r>
              <a:rPr lang="en-US" dirty="0"/>
              <a:t>     ADVANTAGES OF ROBOTICS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8F65-141E-481A-A4A7-20075280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7279"/>
            <a:ext cx="10972800" cy="5207267"/>
          </a:xfrm>
        </p:spPr>
        <p:txBody>
          <a:bodyPr/>
          <a:lstStyle/>
          <a:p>
            <a:pPr algn="just"/>
            <a:r>
              <a:rPr lang="en-IN" sz="2400" dirty="0"/>
              <a:t>They increase production- They are designed for a job, and they don’t stop unless they breakdown or you turn them off.</a:t>
            </a:r>
          </a:p>
          <a:p>
            <a:pPr algn="just"/>
            <a:r>
              <a:rPr lang="en-IN" sz="2400" dirty="0"/>
              <a:t>They are more accurate than humans.</a:t>
            </a:r>
          </a:p>
          <a:p>
            <a:pPr algn="just"/>
            <a:r>
              <a:rPr lang="en-IN" sz="2400" dirty="0"/>
              <a:t>They make fewer mistakes</a:t>
            </a:r>
          </a:p>
          <a:p>
            <a:pPr algn="just"/>
            <a:r>
              <a:rPr lang="en-IN" sz="2400" dirty="0"/>
              <a:t>They are more reliable than humans.</a:t>
            </a:r>
          </a:p>
          <a:p>
            <a:pPr algn="just"/>
            <a:r>
              <a:rPr lang="en-IN" sz="2400" dirty="0"/>
              <a:t>They work 24/7.</a:t>
            </a:r>
          </a:p>
          <a:p>
            <a:pPr algn="just"/>
            <a:r>
              <a:rPr lang="en-IN" sz="2400" dirty="0"/>
              <a:t>They save time</a:t>
            </a:r>
          </a:p>
          <a:p>
            <a:pPr algn="just"/>
            <a:r>
              <a:rPr lang="en-IN" sz="2400" dirty="0"/>
              <a:t>They are versatile- We can design a robot for almost any task.</a:t>
            </a:r>
          </a:p>
          <a:p>
            <a:pPr algn="just"/>
            <a:r>
              <a:rPr lang="en-IN" sz="2400" dirty="0"/>
              <a:t>They are automatic- They can perform the assigned tasks without human intervention.</a:t>
            </a:r>
          </a:p>
          <a:p>
            <a:pPr algn="just"/>
            <a:r>
              <a:rPr lang="en-IN" sz="2400" dirty="0"/>
              <a:t>They can be used for any work- From helping in factories till constructing absolutely anything they can be used without hesitation.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7E464-B315-4AA0-83AD-2AB163A4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35" y="1709669"/>
            <a:ext cx="4642433" cy="24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956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1A63-FD0E-463A-A730-F8C514A9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0100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ROBOTICS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D77C-71B6-49DC-BBF9-0CA9269B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6157"/>
            <a:ext cx="10972800" cy="5178390"/>
          </a:xfrm>
        </p:spPr>
        <p:txBody>
          <a:bodyPr/>
          <a:lstStyle/>
          <a:p>
            <a:r>
              <a:rPr lang="en-IN" sz="2200" dirty="0"/>
              <a:t>They need constant power- Robots need oodles of electricity to run</a:t>
            </a:r>
          </a:p>
          <a:p>
            <a:r>
              <a:rPr lang="en-IN" sz="2200" dirty="0"/>
              <a:t>They are restricted to their programming- Robots cant think for themselves. They rely on humans to program them for performing tasks.</a:t>
            </a:r>
          </a:p>
          <a:p>
            <a:r>
              <a:rPr lang="en-IN" sz="2200" dirty="0"/>
              <a:t>They are expensive to install and run- Robots are high tech, top in the line and needed for a specific task, so they are not cheap to buy.</a:t>
            </a:r>
          </a:p>
          <a:p>
            <a:r>
              <a:rPr lang="en-IN" sz="2200" dirty="0"/>
              <a:t>They pose potential physical danger from malfunctions-  The last thing you want is a malfunction to cause the robot to do something dangerous.</a:t>
            </a:r>
          </a:p>
          <a:p>
            <a:r>
              <a:rPr lang="en-IN" sz="2200" dirty="0"/>
              <a:t>They might create human beings over reliant- As robots become more widely available, used, and accepted in the society, we will become more </a:t>
            </a:r>
            <a:r>
              <a:rPr lang="en-IN" sz="2200" dirty="0" err="1"/>
              <a:t>relaint</a:t>
            </a:r>
            <a:r>
              <a:rPr lang="en-IN" sz="2200" dirty="0"/>
              <a:t> on them than on ourselves.</a:t>
            </a:r>
          </a:p>
          <a:p>
            <a:r>
              <a:rPr lang="en-IN" sz="2200" dirty="0"/>
              <a:t>They may create employment problems in any field.</a:t>
            </a:r>
          </a:p>
          <a:p>
            <a:r>
              <a:rPr lang="en-IN" sz="2200" dirty="0"/>
              <a:t>They might take over the world.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4DD81-DBC0-4B18-8790-5642B17F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51" y="4467039"/>
            <a:ext cx="2651723" cy="22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13905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84AC-F4F4-4727-A9D6-E128D387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AND AI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A00BE4-832F-42A0-BD16-97752F4EA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9681"/>
            <a:ext cx="10972800" cy="5333682"/>
          </a:xfrm>
        </p:spPr>
        <p:txBody>
          <a:bodyPr/>
          <a:lstStyle/>
          <a:p>
            <a:pPr marL="0" indent="0">
              <a:buNone/>
            </a:pPr>
            <a:r>
              <a:rPr lang="en-IN" sz="2200" dirty="0"/>
              <a:t>Robotics is a sub branch of AI which comprises of electrical and mechanical engineering along with computer sciences for construction, designing and application of robots.</a:t>
            </a:r>
          </a:p>
          <a:p>
            <a:pPr marL="0" indent="0">
              <a:buNone/>
            </a:pPr>
            <a:r>
              <a:rPr lang="en-IN" sz="2200" dirty="0"/>
              <a:t>The first thing we all need to understand is that robotics and AI are not the same things. </a:t>
            </a:r>
          </a:p>
          <a:p>
            <a:pPr marL="0" indent="0">
              <a:buNone/>
            </a:pPr>
            <a:r>
              <a:rPr lang="en-IN" sz="2200" b="1" dirty="0"/>
              <a:t>ROBOTICS-</a:t>
            </a:r>
          </a:p>
          <a:p>
            <a:r>
              <a:rPr lang="en-IN" sz="2200" dirty="0"/>
              <a:t>Branch of technology that deals with robots.</a:t>
            </a:r>
          </a:p>
          <a:p>
            <a:r>
              <a:rPr lang="en-IN" sz="2200" dirty="0"/>
              <a:t>Robots are program based machines that are usually able to </a:t>
            </a:r>
          </a:p>
          <a:p>
            <a:pPr marL="0" indent="0">
              <a:buNone/>
            </a:pPr>
            <a:r>
              <a:rPr lang="en-IN" sz="2200" dirty="0"/>
              <a:t> carry out a series of actions autonomously, or semi autonomously.</a:t>
            </a:r>
          </a:p>
          <a:p>
            <a:r>
              <a:rPr lang="en-IN" sz="2200" dirty="0" err="1"/>
              <a:t>Eg</a:t>
            </a:r>
            <a:r>
              <a:rPr lang="en-IN" sz="2200" dirty="0"/>
              <a:t>- basic combat etc</a:t>
            </a:r>
          </a:p>
          <a:p>
            <a:pPr marL="0" indent="0">
              <a:buNone/>
            </a:pPr>
            <a:r>
              <a:rPr lang="en-IN" sz="2200" b="1" dirty="0"/>
              <a:t>ARTIFICIAL INTELLIGENCE-</a:t>
            </a:r>
          </a:p>
          <a:p>
            <a:r>
              <a:rPr lang="en-IN" sz="2200" dirty="0"/>
              <a:t>AI is a branch of computer sciences.</a:t>
            </a:r>
          </a:p>
          <a:p>
            <a:r>
              <a:rPr lang="en-IN" sz="2200" dirty="0"/>
              <a:t>It involves tasks by developing computer programs</a:t>
            </a:r>
          </a:p>
          <a:p>
            <a:r>
              <a:rPr lang="en-IN" sz="2200" dirty="0" err="1"/>
              <a:t>Eg</a:t>
            </a:r>
            <a:r>
              <a:rPr lang="en-IN" sz="2200" dirty="0"/>
              <a:t>- Alpha go etc</a:t>
            </a:r>
          </a:p>
          <a:p>
            <a:endParaRPr lang="en-IN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B5E93-9413-4594-9033-A2D619D7AFF3}"/>
              </a:ext>
            </a:extLst>
          </p:cNvPr>
          <p:cNvSpPr/>
          <p:nvPr/>
        </p:nvSpPr>
        <p:spPr>
          <a:xfrm>
            <a:off x="4939446" y="2207321"/>
            <a:ext cx="7047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01DBA2-8F66-4E60-B548-8F54C686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46" y="3115461"/>
            <a:ext cx="27527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685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36BF-C233-4F24-99BB-B2EE5819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ROBOTICS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F016-BEC2-428B-80C3-B37B31CC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6000"/>
            <a:ext cx="10972800" cy="5364479"/>
          </a:xfrm>
        </p:spPr>
        <p:txBody>
          <a:bodyPr/>
          <a:lstStyle/>
          <a:p>
            <a:pPr marL="0" indent="0">
              <a:buNone/>
            </a:pPr>
            <a:r>
              <a:rPr lang="en-IN" sz="2200" b="1" dirty="0"/>
              <a:t>ARTIFICIALLY INTELLIGENT ROBOTS- </a:t>
            </a:r>
          </a:p>
          <a:p>
            <a:r>
              <a:rPr lang="en-IN" sz="2200" dirty="0"/>
              <a:t>They come in the category of AI controlled robots.</a:t>
            </a:r>
          </a:p>
          <a:p>
            <a:r>
              <a:rPr lang="en-IN" sz="2200" dirty="0"/>
              <a:t>AI algorithms are necessary when you want to allow robots to perform complex tasks.</a:t>
            </a:r>
          </a:p>
          <a:p>
            <a:r>
              <a:rPr lang="en-IN" sz="2200" dirty="0" err="1"/>
              <a:t>Eg</a:t>
            </a:r>
            <a:r>
              <a:rPr lang="en-IN" sz="2200" dirty="0"/>
              <a:t>- 1. A self driving car might use a combination of AI algorithms to detect and avoid potential hazards on the road.</a:t>
            </a:r>
          </a:p>
          <a:p>
            <a:pPr marL="0" indent="0">
              <a:buNone/>
            </a:pPr>
            <a:r>
              <a:rPr lang="en-IN" sz="2200" dirty="0"/>
              <a:t>    2. A drone might use autonomous navigation to return home when its battery is low.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r>
              <a:rPr lang="en-IN" sz="2200" dirty="0"/>
              <a:t>Robots are autonomous or semi autonomous machines, meaning they can act independently of external commands. Whereas, AI is software that learns and self improves.</a:t>
            </a:r>
          </a:p>
          <a:p>
            <a:pPr marL="0" indent="0">
              <a:buNone/>
            </a:pPr>
            <a:r>
              <a:rPr lang="en-IN" sz="2200" dirty="0"/>
              <a:t>This is why robotics have a wide future. We can use AI and machine learning together with robotics to make more advanced robots which would be more handy, easy and multifunctional.</a:t>
            </a:r>
          </a:p>
          <a:p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2011034252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324C-26DC-4BB0-BE4F-8ED35F85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AND AI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02A9894D-6E5C-4452-A0B9-B333F70C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78821"/>
              </p:ext>
            </p:extLst>
          </p:nvPr>
        </p:nvGraphicFramePr>
        <p:xfrm>
          <a:off x="629920" y="1219200"/>
          <a:ext cx="10952480" cy="519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86288361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210512030"/>
                    </a:ext>
                  </a:extLst>
                </a:gridCol>
              </a:tblGrid>
              <a:tr h="897789">
                <a:tc>
                  <a:txBody>
                    <a:bodyPr/>
                    <a:lstStyle/>
                    <a:p>
                      <a:r>
                        <a:rPr lang="en-IN" dirty="0"/>
                        <a:t>                  </a:t>
                      </a:r>
                      <a:r>
                        <a:rPr lang="en-IN" sz="3200" dirty="0">
                          <a:solidFill>
                            <a:schemeClr val="tx1"/>
                          </a:solidFill>
                        </a:rPr>
                        <a:t>AI 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</a:t>
                      </a:r>
                      <a:r>
                        <a:rPr lang="en-IN" sz="3200" dirty="0">
                          <a:solidFill>
                            <a:schemeClr val="tx1"/>
                          </a:solidFill>
                        </a:rPr>
                        <a:t>ROBOTICS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946445"/>
                  </a:ext>
                </a:extLst>
              </a:tr>
              <a:tr h="1073493">
                <a:tc>
                  <a:txBody>
                    <a:bodyPr/>
                    <a:lstStyle/>
                    <a:p>
                      <a:r>
                        <a:rPr lang="en-IN" dirty="0"/>
                        <a:t> </a:t>
                      </a:r>
                      <a:r>
                        <a:rPr lang="en-IN" sz="2000" dirty="0"/>
                        <a:t>1. Usually operate in computer based worlds.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1. They operate in real and physical 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25248"/>
                  </a:ext>
                </a:extLst>
              </a:tr>
              <a:tr h="1073493">
                <a:tc>
                  <a:txBody>
                    <a:bodyPr/>
                    <a:lstStyle/>
                    <a:p>
                      <a:r>
                        <a:rPr lang="en-IN" sz="2400" dirty="0"/>
                        <a:t> </a:t>
                      </a:r>
                      <a:r>
                        <a:rPr lang="en-IN" sz="2000" dirty="0"/>
                        <a:t>2. AI is the bridge between human intelligence and machine learning.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2. Robotics is the sub branch of AI that uses it to improve its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427382"/>
                  </a:ext>
                </a:extLst>
              </a:tr>
              <a:tr h="1073493">
                <a:tc>
                  <a:txBody>
                    <a:bodyPr/>
                    <a:lstStyle/>
                    <a:p>
                      <a:r>
                        <a:rPr lang="en-IN" sz="2000" dirty="0"/>
                        <a:t>3.Its human intelligence that compliments our mind to enhance its ability for performing tasks and self improvisation.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3.They are autonomous and semi autonomous that use computer systems for control or information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822304"/>
                  </a:ext>
                </a:extLst>
              </a:tr>
              <a:tr h="1073493">
                <a:tc>
                  <a:txBody>
                    <a:bodyPr/>
                    <a:lstStyle/>
                    <a:p>
                      <a:r>
                        <a:rPr lang="en-IN" dirty="0"/>
                        <a:t>4. Applications that use AI are Netflix, Google’s </a:t>
                      </a:r>
                      <a:r>
                        <a:rPr lang="en-IN" dirty="0" err="1"/>
                        <a:t>Deepmind</a:t>
                      </a:r>
                      <a:r>
                        <a:rPr lang="en-IN" dirty="0"/>
                        <a:t>, Apple’s Siri, Spotify, and various online games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 Common applications include personal assistance, scientific research, entertainment, automotive manufacturing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112940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E689-463C-4B80-A17C-77D4B313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WORLD OF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2DEFB-32DA-451D-86D3-AF937241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1"/>
            <a:ext cx="10972800" cy="4988244"/>
          </a:xfrm>
        </p:spPr>
        <p:txBody>
          <a:bodyPr/>
          <a:lstStyle/>
          <a:p>
            <a:r>
              <a:rPr lang="en-IN" sz="2800" dirty="0"/>
              <a:t>Chinese is the leader in the robotics sales worldwide with share of about 40% according to the International Federation Of Robotics.</a:t>
            </a:r>
          </a:p>
          <a:p>
            <a:r>
              <a:rPr lang="en-IN" sz="2800" dirty="0"/>
              <a:t>South Korea, Japan, U.S are in second, third and fourth position respectively.</a:t>
            </a:r>
          </a:p>
          <a:p>
            <a:r>
              <a:rPr lang="en-IN" sz="2800" dirty="0"/>
              <a:t>Indian IT and the Indian generic drugs industry are the two areas where Indian companies have taken a march ahead.</a:t>
            </a:r>
          </a:p>
          <a:p>
            <a:r>
              <a:rPr lang="en-IN" sz="2800" dirty="0"/>
              <a:t>‘Grey Orange’ a company founded by a bunch of Indian techies in 2011 is India’s biggest robotic technology company</a:t>
            </a:r>
          </a:p>
          <a:p>
            <a:r>
              <a:rPr lang="en-IN" sz="2800" dirty="0"/>
              <a:t>Other Indian start up companies in robotics are Asimov Robotics, I2U2 robot and Sastra Robotics India etc.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976114725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25F7-6547-48FD-846B-101791E2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ROBOTICS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A07C-2576-4D57-B522-1C78784E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7921"/>
            <a:ext cx="10972800" cy="4744719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 study released by industry association ASSOCHAM states that ‘ Robotics are a settled necessity for taking Indian industry globally competitive and the making country attractive for outside entrepreneurs for the ‘MAKE IN INDIA’ drive.’</a:t>
            </a:r>
          </a:p>
          <a:p>
            <a:pPr marL="0" indent="0">
              <a:buNone/>
            </a:pPr>
            <a:r>
              <a:rPr lang="en-US" sz="2200" b="1" i="1" dirty="0"/>
              <a:t>IMPEDIMENTS- </a:t>
            </a:r>
          </a:p>
          <a:p>
            <a:r>
              <a:rPr lang="en-US" sz="2200" dirty="0"/>
              <a:t>Lack of hardware ecosystem- Results in imports of most of the components overcoming challenges in dual use certifications, high import duties, custom amongst other permission driven environments.</a:t>
            </a:r>
          </a:p>
          <a:p>
            <a:r>
              <a:rPr lang="en-US" sz="2200" dirty="0"/>
              <a:t>Financial incentives</a:t>
            </a:r>
          </a:p>
          <a:p>
            <a:r>
              <a:rPr lang="en-US" sz="2200" dirty="0"/>
              <a:t>Critical human resources- Lack of quality human resources with necessary skills and expertise to work with advanced manufacturing technologies negatively impacts the ability to undertake cutting edge R&amp;D in India.</a:t>
            </a:r>
          </a:p>
          <a:p>
            <a:r>
              <a:rPr lang="en-US" sz="2200" dirty="0"/>
              <a:t>Mindset shift required- this industry faces lot of political and back mindset hurdles.</a:t>
            </a:r>
          </a:p>
        </p:txBody>
      </p:sp>
    </p:spTree>
    <p:extLst>
      <p:ext uri="{BB962C8B-B14F-4D97-AF65-F5344CB8AC3E}">
        <p14:creationId xmlns:p14="http://schemas.microsoft.com/office/powerpoint/2010/main" val="2126202706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9FED-5BF7-4D9D-AB1A-ADB33DAA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ROBOTS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EA2C-34E7-4DBB-9BBC-862959B6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92" y="866274"/>
            <a:ext cx="6404008" cy="52598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1" i="1" dirty="0" err="1"/>
              <a:t>Thiruvanthapuram</a:t>
            </a:r>
            <a:r>
              <a:rPr lang="en-IN" sz="2200" i="1" dirty="0"/>
              <a:t>- </a:t>
            </a:r>
            <a:r>
              <a:rPr lang="en-IN" sz="2200" dirty="0"/>
              <a:t>based started up ‘</a:t>
            </a:r>
            <a:r>
              <a:rPr lang="en-IN" sz="2200" dirty="0" err="1"/>
              <a:t>Genrobotics</a:t>
            </a:r>
            <a:r>
              <a:rPr lang="en-IN" sz="2200" dirty="0"/>
              <a:t>’ joined hands with Kerela gov.t to deploy a spider- shaped robot named “</a:t>
            </a:r>
            <a:r>
              <a:rPr lang="en-IN" sz="2200" b="1" dirty="0"/>
              <a:t>BANDICOOT</a:t>
            </a:r>
            <a:r>
              <a:rPr lang="en-IN" sz="2200" dirty="0"/>
              <a:t>” to clean sewers and manholes in the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i="1" dirty="0" err="1"/>
              <a:t>Banglore</a:t>
            </a:r>
            <a:r>
              <a:rPr lang="en-IN" sz="2200" i="1" dirty="0"/>
              <a:t>- </a:t>
            </a:r>
            <a:r>
              <a:rPr lang="en-IN" sz="2200" dirty="0"/>
              <a:t>based SME </a:t>
            </a:r>
            <a:r>
              <a:rPr lang="en-IN" sz="2200" dirty="0" err="1"/>
              <a:t>Suparna</a:t>
            </a:r>
            <a:r>
              <a:rPr lang="en-IN" sz="2200" dirty="0"/>
              <a:t> Plastics Ltd. which makes plastic ball valves is using SCARA robots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i="1" dirty="0" err="1"/>
              <a:t>Ahemdabad</a:t>
            </a:r>
            <a:r>
              <a:rPr lang="en-IN" sz="2200" i="1" dirty="0"/>
              <a:t>- </a:t>
            </a:r>
            <a:r>
              <a:rPr lang="en-IN" sz="2200" dirty="0"/>
              <a:t>based Apex hospital used </a:t>
            </a:r>
            <a:r>
              <a:rPr lang="en-IN" sz="2200" dirty="0" err="1"/>
              <a:t>Corpath</a:t>
            </a:r>
            <a:r>
              <a:rPr lang="en-IN" sz="2200" dirty="0"/>
              <a:t> technology of US- based </a:t>
            </a:r>
            <a:r>
              <a:rPr lang="en-IN" sz="2200" dirty="0" err="1"/>
              <a:t>Cornidus</a:t>
            </a:r>
            <a:r>
              <a:rPr lang="en-IN" sz="2200" dirty="0"/>
              <a:t> vascular Robotics.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‘</a:t>
            </a:r>
            <a:r>
              <a:rPr lang="en-IN" sz="2200" b="1" dirty="0"/>
              <a:t>Manav’,</a:t>
            </a:r>
            <a:r>
              <a:rPr lang="en-I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India’s first 3D-printed humanoid robot</a:t>
            </a:r>
            <a:r>
              <a:rPr lang="en-I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IN" sz="22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/>
              <a:t>DRDO’s ‘Daksh’- </a:t>
            </a:r>
            <a:r>
              <a:rPr lang="en-IN" sz="2200" dirty="0"/>
              <a:t>This made-in-India robot is primarily designed to detect and recover improvised Explosive Devices.</a:t>
            </a:r>
          </a:p>
          <a:p>
            <a:pPr marL="0" indent="0">
              <a:buNone/>
            </a:pP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C5C32-FD7F-4A60-ACB7-FD067FC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5100"/>
            <a:ext cx="2672615" cy="215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011CA-255D-472D-B74B-CF4C34B1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892" y="2113247"/>
            <a:ext cx="285750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A12C5-9D3E-45D9-9806-1D3837A0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7" y="4389910"/>
            <a:ext cx="2990248" cy="18356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F2977-1E19-4B34-BDB1-7D3FA268E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12927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A9C3-831B-4628-AF49-89D71297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7286"/>
            <a:ext cx="11193194" cy="1150352"/>
          </a:xfrm>
        </p:spPr>
        <p:txBody>
          <a:bodyPr/>
          <a:lstStyle/>
          <a:p>
            <a:r>
              <a:rPr lang="en-IN" sz="4000" b="1" dirty="0">
                <a:latin typeface="Arial Rounded MT Bold" panose="020F0704030504030204" pitchFamily="34" charset="0"/>
              </a:rPr>
              <a:t>ABSTRACT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B993-041E-4E22-9C66-327E3F1F7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97281"/>
            <a:ext cx="11319803" cy="5028884"/>
          </a:xfrm>
        </p:spPr>
        <p:txBody>
          <a:bodyPr/>
          <a:lstStyle/>
          <a:p>
            <a:r>
              <a:rPr lang="en-IN" sz="2400" dirty="0"/>
              <a:t>Artificial intelligence is a modern science of engineering used to make machines intelligent.AI has been acting as a main driver of engineering technologies and will continue to act as an tech innovator for many decades to come.</a:t>
            </a:r>
          </a:p>
          <a:p>
            <a:r>
              <a:rPr lang="en-IN" sz="2400" dirty="0"/>
              <a:t>‘ROBOT’ can be referred to both physical and virtual software agents.</a:t>
            </a:r>
          </a:p>
          <a:p>
            <a:r>
              <a:rPr lang="en-IN" sz="2400" dirty="0"/>
              <a:t>Robotics is a sub branch of AI which is composed of electrical and mechanical engineering along with computer sciences.</a:t>
            </a:r>
          </a:p>
          <a:p>
            <a:r>
              <a:rPr lang="en-IN" sz="2400" dirty="0"/>
              <a:t>AI and robotics are two different things in today’s date. Robotics include robots and their designing whereas AI is the software used in robotics.</a:t>
            </a:r>
          </a:p>
        </p:txBody>
      </p:sp>
    </p:spTree>
    <p:extLst>
      <p:ext uri="{BB962C8B-B14F-4D97-AF65-F5344CB8AC3E}">
        <p14:creationId xmlns:p14="http://schemas.microsoft.com/office/powerpoint/2010/main" val="1279055422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63BF-5DC5-4746-B91A-D8B0C6A4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BEST ROBOT COMPANIES IN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0E34-4940-4246-842B-8D7FE2583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8880"/>
            <a:ext cx="10972800" cy="5100319"/>
          </a:xfrm>
        </p:spPr>
        <p:txBody>
          <a:bodyPr/>
          <a:lstStyle/>
          <a:p>
            <a:r>
              <a:rPr lang="en-IN" sz="2200" b="1" dirty="0"/>
              <a:t>MIDEA GROUP- </a:t>
            </a:r>
            <a:r>
              <a:rPr lang="en-IN" sz="2200" dirty="0"/>
              <a:t>This group develops over 800 robots in production.</a:t>
            </a:r>
          </a:p>
          <a:p>
            <a:pPr marL="0" indent="0">
              <a:buNone/>
            </a:pPr>
            <a:r>
              <a:rPr lang="en-IN" sz="2200" dirty="0"/>
              <a:t>            HEADQUARTERS- Foshan, China</a:t>
            </a:r>
          </a:p>
          <a:p>
            <a:r>
              <a:rPr lang="en-IN" sz="2200" b="1" dirty="0"/>
              <a:t>DENSO GROUP- </a:t>
            </a:r>
            <a:r>
              <a:rPr lang="en-IN" sz="2200" dirty="0"/>
              <a:t>It builds industrial robots and programmable logic controllers used in manufacturing factory automation.</a:t>
            </a:r>
          </a:p>
          <a:p>
            <a:pPr marL="0" indent="0">
              <a:buNone/>
            </a:pPr>
            <a:r>
              <a:rPr lang="en-IN" sz="2200" dirty="0"/>
              <a:t>            HEADQUARTERS- </a:t>
            </a:r>
            <a:r>
              <a:rPr lang="en-IN" sz="2200" dirty="0" err="1"/>
              <a:t>Kariya</a:t>
            </a:r>
            <a:r>
              <a:rPr lang="en-IN" sz="2200" dirty="0"/>
              <a:t>, Japan</a:t>
            </a:r>
          </a:p>
          <a:p>
            <a:r>
              <a:rPr lang="en-IN" sz="2200" b="1" dirty="0"/>
              <a:t>SONY-</a:t>
            </a:r>
            <a:r>
              <a:rPr lang="en-IN" sz="2200" dirty="0"/>
              <a:t> It designed and developed a robotic pet called AIBO. This dog has the ability to communicate with humans as a normal pet.</a:t>
            </a:r>
          </a:p>
          <a:p>
            <a:pPr marL="0" indent="0">
              <a:buNone/>
            </a:pPr>
            <a:r>
              <a:rPr lang="en-IN" sz="2200" dirty="0"/>
              <a:t>            HEADQUARTERS- Tokyo, Japan</a:t>
            </a:r>
          </a:p>
          <a:p>
            <a:r>
              <a:rPr lang="en-IN" sz="2200" b="1" dirty="0"/>
              <a:t>SIEMENS AG- </a:t>
            </a:r>
            <a:r>
              <a:rPr lang="en-IN" sz="2200" dirty="0"/>
              <a:t>It is a global major player focussing on the areas of power generation, smart building infrastructure and distributed energy systems.</a:t>
            </a:r>
          </a:p>
          <a:p>
            <a:pPr marL="0" indent="0">
              <a:buNone/>
            </a:pPr>
            <a:r>
              <a:rPr lang="en-IN" sz="2200" dirty="0"/>
              <a:t>             HEADQUARTERS- Munich, Germany</a:t>
            </a:r>
          </a:p>
          <a:p>
            <a:r>
              <a:rPr lang="en-IN" sz="2200" b="1" dirty="0"/>
              <a:t>HONDA- </a:t>
            </a:r>
            <a:r>
              <a:rPr lang="en-IN" sz="2200" dirty="0"/>
              <a:t>Robotics developed the most advanced humanoid robot, ASIMO.</a:t>
            </a:r>
          </a:p>
          <a:p>
            <a:pPr marL="0" indent="0">
              <a:buNone/>
            </a:pPr>
            <a:r>
              <a:rPr lang="en-IN" sz="2200" dirty="0"/>
              <a:t>            HEADQUARTERS-Tokyo, Japan</a:t>
            </a:r>
          </a:p>
        </p:txBody>
      </p:sp>
    </p:spTree>
    <p:extLst>
      <p:ext uri="{BB962C8B-B14F-4D97-AF65-F5344CB8AC3E}">
        <p14:creationId xmlns:p14="http://schemas.microsoft.com/office/powerpoint/2010/main" val="3847164672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7F2F-6D7F-4F93-8C26-61D2FD22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9667-6F9E-4825-ADDB-4A04C9954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7441"/>
            <a:ext cx="10972800" cy="5018724"/>
          </a:xfrm>
        </p:spPr>
        <p:txBody>
          <a:bodyPr/>
          <a:lstStyle/>
          <a:p>
            <a:r>
              <a:rPr lang="en-IN" sz="2200" dirty="0"/>
              <a:t>Robots are being used everywhere: in factories, homes, hospitals, and even in </a:t>
            </a:r>
            <a:r>
              <a:rPr lang="en-IN" sz="2200" dirty="0" err="1"/>
              <a:t>outerspace</a:t>
            </a:r>
            <a:r>
              <a:rPr lang="en-IN" sz="2200" dirty="0"/>
              <a:t>. Much research and development is being invested in developing robots.</a:t>
            </a:r>
          </a:p>
          <a:p>
            <a:r>
              <a:rPr lang="en-IN" sz="2200" dirty="0"/>
              <a:t>Soon we are going to see robots almost everywhere. Caterpillar company plans to develop remote controlled machines and are expecting to develop heavy robots by end of 2021.</a:t>
            </a:r>
          </a:p>
          <a:p>
            <a:r>
              <a:rPr lang="en-IN" sz="2200" dirty="0"/>
              <a:t>Today, we have experts in AI, ethics and morals to help provide sensible guidelines for the creation and use of robots.</a:t>
            </a:r>
          </a:p>
          <a:p>
            <a:r>
              <a:rPr lang="en-IN" sz="2200" dirty="0"/>
              <a:t>Disruptive innovation in this Third Industrial Revolution- With the ability of computers to reduce communication time, complete tasks and transform an ever- evolving number of data input into systems of pure information that can be reorganized into vast interactive networks that function making to complex ecosystems- will be equally historic and important.</a:t>
            </a:r>
          </a:p>
        </p:txBody>
      </p:sp>
    </p:spTree>
    <p:extLst>
      <p:ext uri="{BB962C8B-B14F-4D97-AF65-F5344CB8AC3E}">
        <p14:creationId xmlns:p14="http://schemas.microsoft.com/office/powerpoint/2010/main" val="2345469362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A9C3-831B-4628-AF49-89D71297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7286"/>
            <a:ext cx="11193194" cy="1150352"/>
          </a:xfrm>
        </p:spPr>
        <p:txBody>
          <a:bodyPr/>
          <a:lstStyle/>
          <a:p>
            <a:r>
              <a:rPr lang="en-US" sz="4000" dirty="0">
                <a:latin typeface="Arial Rounded MT Bold" panose="020F0704030504030204" pitchFamily="34" charset="0"/>
              </a:rPr>
              <a:t>INTRODUCTION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B993-041E-4E22-9C66-327E3F1F7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11349"/>
            <a:ext cx="11319803" cy="5014816"/>
          </a:xfrm>
        </p:spPr>
        <p:txBody>
          <a:bodyPr/>
          <a:lstStyle/>
          <a:p>
            <a:r>
              <a:rPr lang="en-IN" sz="2200" dirty="0"/>
              <a:t>The word ‘robot’ was coined by a Czech novelist Karel Capek in 1920. </a:t>
            </a:r>
          </a:p>
          <a:p>
            <a:r>
              <a:rPr lang="en-IN" sz="2200" dirty="0"/>
              <a:t>Robots are basically referred to as a computer controlled device that combines the technology of digital computers with the technology of servo- control of articulated chains.</a:t>
            </a:r>
          </a:p>
          <a:p>
            <a:r>
              <a:rPr lang="en-IN" sz="2200" dirty="0"/>
              <a:t>Since history robots are assumed to be creatures that mimic humans and do tasks in human like fashion.</a:t>
            </a:r>
          </a:p>
          <a:p>
            <a:r>
              <a:rPr lang="en-IN" sz="2200" dirty="0"/>
              <a:t>Today, robotics is a rapid growing field. Various robots are being designed quite easily and fast as compared to the past, to serve various tasks.</a:t>
            </a:r>
          </a:p>
          <a:p>
            <a:r>
              <a:rPr lang="en-IN" sz="2200" dirty="0"/>
              <a:t>The World Robotics 2020 Industrial robots report found 2.7 million robots already working across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0D637-F1DD-443D-A758-34A00E64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39" y="4690626"/>
            <a:ext cx="3556001" cy="16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084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266F-EF46-4762-8381-76F14928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HISTORY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1A4-1985-45FD-9EAF-49B8935D3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4283"/>
            <a:ext cx="10972800" cy="4951882"/>
          </a:xfrm>
        </p:spPr>
        <p:txBody>
          <a:bodyPr/>
          <a:lstStyle/>
          <a:p>
            <a:r>
              <a:rPr lang="en-IN" sz="2200" dirty="0"/>
              <a:t>The first use of the word “ROBOTA” was in 1920 play RUR by Karel </a:t>
            </a:r>
            <a:r>
              <a:rPr lang="en-IN" sz="2200" dirty="0" err="1"/>
              <a:t>Kapek</a:t>
            </a:r>
            <a:r>
              <a:rPr lang="en-IN" sz="2200" dirty="0"/>
              <a:t>, a play writer. It actually meant a ‘worker’ or ‘servant’.</a:t>
            </a:r>
          </a:p>
          <a:p>
            <a:r>
              <a:rPr lang="en-IN" sz="2200" dirty="0"/>
              <a:t>Its ironical that the word “ ROBOTICS” was also coined by a writer, Russian born- American science fiction writer </a:t>
            </a:r>
            <a:r>
              <a:rPr lang="en-IN" sz="2200" dirty="0" err="1"/>
              <a:t>Issac</a:t>
            </a:r>
            <a:r>
              <a:rPr lang="en-IN" sz="2200" dirty="0"/>
              <a:t> Asimov. He has used this is word for his short story “Runabout”. He had termed robots as cleaner and helpful race in the story.</a:t>
            </a:r>
          </a:p>
          <a:p>
            <a:pPr marL="0" indent="0">
              <a:buNone/>
            </a:pPr>
            <a:r>
              <a:rPr lang="en-IN" sz="2200" dirty="0"/>
              <a:t>    he even derived “LAWS OF ROBOTICS”-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 A robot should not injure a human by inaction or allow any human to come and      harm them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A robot must follow the orders given to them by humans except to orders that would contradict with the first law.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A robot must protect its own existence as long as the protection does not contradict with the previous two laws.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181404217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178B-534C-4B62-A4AC-AA6C4D5F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7559"/>
          </a:xfrm>
        </p:spPr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365D3-D62B-442E-8973-803EA191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55033"/>
            <a:ext cx="10972800" cy="4971132"/>
          </a:xfrm>
        </p:spPr>
        <p:txBody>
          <a:bodyPr/>
          <a:lstStyle/>
          <a:p>
            <a:r>
              <a:rPr lang="en-IN" sz="2200" dirty="0"/>
              <a:t>Finally in 1962, Joseph </a:t>
            </a:r>
            <a:r>
              <a:rPr lang="en-IN" sz="2200" dirty="0" err="1"/>
              <a:t>Engleberger</a:t>
            </a:r>
            <a:r>
              <a:rPr lang="en-IN" sz="2200" dirty="0"/>
              <a:t> and George </a:t>
            </a:r>
            <a:r>
              <a:rPr lang="en-IN" sz="2200" dirty="0" err="1"/>
              <a:t>Deveo</a:t>
            </a:r>
            <a:r>
              <a:rPr lang="en-IN" sz="2200" dirty="0"/>
              <a:t> built the first industrial robot, the PUMA(programmable universal manipulator arm).</a:t>
            </a:r>
          </a:p>
          <a:p>
            <a:r>
              <a:rPr lang="en-IN" sz="2200" dirty="0"/>
              <a:t>In 1958, at Stanford Research Institute, Charles Rosen led a research team in developing a robot “ Shakey”. It was designed for specialized industrial applications. It could move around, observe the scene with his eyes, and to a certain degree respond to the surroundings.</a:t>
            </a:r>
          </a:p>
          <a:p>
            <a:r>
              <a:rPr lang="en-IN" sz="2200" dirty="0"/>
              <a:t>The world of humanoid robots was introduced in 1970s by a Japanese university, </a:t>
            </a:r>
            <a:r>
              <a:rPr lang="en-IN" sz="2200" dirty="0" err="1"/>
              <a:t>Waseda</a:t>
            </a:r>
            <a:r>
              <a:rPr lang="en-IN" sz="2200" dirty="0"/>
              <a:t> university. They initiated ‘</a:t>
            </a:r>
            <a:r>
              <a:rPr lang="en-IN" sz="2200" dirty="0" err="1"/>
              <a:t>Wabot</a:t>
            </a:r>
            <a:r>
              <a:rPr lang="en-IN" sz="2200" dirty="0"/>
              <a:t>’ project in 1967 and by 1972 completed the WABOT-1.</a:t>
            </a:r>
          </a:p>
          <a:p>
            <a:r>
              <a:rPr lang="en-IN" sz="2200" dirty="0"/>
              <a:t>‘</a:t>
            </a:r>
            <a:r>
              <a:rPr lang="en-IN" sz="2200" dirty="0" err="1"/>
              <a:t>Robonaut</a:t>
            </a:r>
            <a:r>
              <a:rPr lang="en-IN" sz="2200" dirty="0"/>
              <a:t> 2’ , the first humanoid robot was sent to space in 2011. </a:t>
            </a:r>
          </a:p>
          <a:p>
            <a:r>
              <a:rPr lang="en-IN" sz="2200" dirty="0"/>
              <a:t>On October 25</a:t>
            </a:r>
            <a:r>
              <a:rPr lang="en-IN" sz="2200" baseline="30000" dirty="0"/>
              <a:t>th</a:t>
            </a:r>
            <a:r>
              <a:rPr lang="en-IN" sz="2200" dirty="0"/>
              <a:t> 2017 the first female robot called ‘SOPHIA’</a:t>
            </a:r>
          </a:p>
          <a:p>
            <a:pPr marL="0" indent="0">
              <a:buNone/>
            </a:pPr>
            <a:r>
              <a:rPr lang="en-IN" sz="2200" dirty="0"/>
              <a:t>    that was made in Saudi Arabia.</a:t>
            </a:r>
          </a:p>
          <a:p>
            <a:endParaRPr lang="en-I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5F61B-D280-4859-82DD-3A02B7FE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935" y="4087634"/>
            <a:ext cx="2062585" cy="24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4236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20C4-4838-4136-BA76-413D3284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ROBOTS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12C9-2088-45C4-96D3-CC9D61EC9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2783"/>
            <a:ext cx="10972800" cy="49133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“ </a:t>
            </a:r>
            <a:r>
              <a:rPr lang="en-IN" sz="2200" dirty="0"/>
              <a:t>Carrying out actions automatically and programmable by a computer”- are the key elements in robotics. </a:t>
            </a:r>
          </a:p>
          <a:p>
            <a:r>
              <a:rPr lang="en-IN" sz="2200" b="1" dirty="0"/>
              <a:t>APPEARANCE- </a:t>
            </a:r>
            <a:r>
              <a:rPr lang="en-IN" sz="2200" dirty="0"/>
              <a:t>Robots have a physical body. They move with their mechanical parts.</a:t>
            </a:r>
          </a:p>
          <a:p>
            <a:r>
              <a:rPr lang="en-IN" sz="2200" b="1" dirty="0"/>
              <a:t>BRAIN-</a:t>
            </a:r>
            <a:r>
              <a:rPr lang="en-IN" sz="2200" dirty="0"/>
              <a:t> Brain in robots is called ‘ON BOARD CONTROLLING UNIT’. They receive the information and they command the actions as output.</a:t>
            </a:r>
          </a:p>
          <a:p>
            <a:r>
              <a:rPr lang="en-IN" sz="2200" b="1" dirty="0"/>
              <a:t>SENSORS-</a:t>
            </a:r>
            <a:r>
              <a:rPr lang="en-IN" sz="2200" dirty="0"/>
              <a:t>The use of sensors in robots is to obtain info from the outside and send it to brain. Sensors are what enable the robots to carry out complex tasks.</a:t>
            </a:r>
          </a:p>
          <a:p>
            <a:r>
              <a:rPr lang="en-IN" sz="2200" b="1" dirty="0"/>
              <a:t>ACTUATORS-</a:t>
            </a:r>
            <a:r>
              <a:rPr lang="en-IN" sz="2200" dirty="0"/>
              <a:t>Actuators is the tool that enables robots to move. Their brain tells actuators when and how to respond or move.</a:t>
            </a:r>
          </a:p>
          <a:p>
            <a:r>
              <a:rPr lang="en-IN" sz="2200" b="1" dirty="0"/>
              <a:t>PROGRAM-</a:t>
            </a:r>
            <a:r>
              <a:rPr lang="en-IN" sz="2200" dirty="0"/>
              <a:t>Robots are living+ non living species who works or responds to only those instructions that are installed in them. These programs tell the robot how to use sensors and data to make decisions.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05518883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0554-6BD8-4154-861D-628C0603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C243-A11F-4074-B2FB-77836F6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0909"/>
            <a:ext cx="10972800" cy="4865255"/>
          </a:xfrm>
        </p:spPr>
        <p:txBody>
          <a:bodyPr/>
          <a:lstStyle/>
          <a:p>
            <a:pPr algn="just"/>
            <a:endParaRPr lang="en-US" sz="2400" dirty="0"/>
          </a:p>
          <a:p>
            <a:pPr algn="just"/>
            <a:r>
              <a:rPr lang="en-US" sz="2200" b="1" dirty="0"/>
              <a:t>BEHAVIOUR-</a:t>
            </a:r>
            <a:r>
              <a:rPr lang="en-US" sz="2200" dirty="0"/>
              <a:t> Robot’s </a:t>
            </a:r>
            <a:r>
              <a:rPr lang="en-US" sz="2200" dirty="0" err="1"/>
              <a:t>behaviour</a:t>
            </a:r>
            <a:r>
              <a:rPr lang="en-US" sz="2200" dirty="0"/>
              <a:t> is decided by the program installed in them.</a:t>
            </a:r>
          </a:p>
          <a:p>
            <a:pPr algn="just"/>
            <a:r>
              <a:rPr lang="en-US" sz="2200" b="1" dirty="0"/>
              <a:t>INTELLIGENCE-</a:t>
            </a:r>
            <a:r>
              <a:rPr lang="en-US" sz="2200" dirty="0"/>
              <a:t>Innovations in the realms of computation and data mining enable the development of AI systems that reflect human </a:t>
            </a:r>
            <a:r>
              <a:rPr lang="en-US" sz="2200" dirty="0" err="1"/>
              <a:t>intelligence.Eg</a:t>
            </a:r>
            <a:r>
              <a:rPr lang="en-US" sz="2200" dirty="0"/>
              <a:t>-”KISMET” robot </a:t>
            </a:r>
          </a:p>
          <a:p>
            <a:pPr algn="just"/>
            <a:r>
              <a:rPr lang="en-US" sz="2200" b="1" dirty="0"/>
              <a:t>POWER-</a:t>
            </a:r>
            <a:r>
              <a:rPr lang="en-US" sz="2200" dirty="0"/>
              <a:t> Robots being an advanced electronic device, also needs energy source. Generators, batteries and fuel cells give power that is locally stored but also temporary.</a:t>
            </a:r>
          </a:p>
          <a:p>
            <a:pPr marL="0" indent="0" algn="just">
              <a:buNone/>
            </a:pPr>
            <a:endParaRPr lang="en-US" sz="2200" dirty="0"/>
          </a:p>
          <a:p>
            <a:endParaRPr lang="en-US" sz="2400" baseline="30000" dirty="0"/>
          </a:p>
          <a:p>
            <a:pPr marL="0" indent="0">
              <a:buNone/>
            </a:pPr>
            <a:r>
              <a:rPr lang="en-IN" dirty="0"/>
              <a:t>     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DC7EC-9033-428D-B0E1-90B45FF2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3693536"/>
            <a:ext cx="1633832" cy="2504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A9E54-C939-4FDE-8061-FFD7EBEB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2" y="3693536"/>
            <a:ext cx="1932554" cy="24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2208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F2BF-24C5-4AE0-AB2E-91BF8819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ROBOTS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73D22-AAAE-4BC3-8F0C-97706C79E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7910-3388-4BC1-91E9-B7337551D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01027"/>
            <a:ext cx="5386917" cy="5125136"/>
          </a:xfrm>
        </p:spPr>
        <p:txBody>
          <a:bodyPr/>
          <a:lstStyle/>
          <a:p>
            <a:pPr marL="0" indent="0">
              <a:buNone/>
            </a:pPr>
            <a:r>
              <a:rPr lang="en-IN" sz="2200" dirty="0"/>
              <a:t>Each robot has its own features, and as a whole, robots vary hugely in size, shape and capabilities. Let ’s see some types-</a:t>
            </a:r>
          </a:p>
          <a:p>
            <a:r>
              <a:rPr lang="en-IN" sz="2200" b="1" dirty="0"/>
              <a:t>AEROSPACE-</a:t>
            </a:r>
            <a:r>
              <a:rPr lang="en-IN" sz="2200" dirty="0"/>
              <a:t> Consists of all sorts of flying robots. </a:t>
            </a:r>
            <a:r>
              <a:rPr lang="en-IN" sz="2200" dirty="0" err="1"/>
              <a:t>Eg</a:t>
            </a:r>
            <a:r>
              <a:rPr lang="en-IN" sz="2200" dirty="0"/>
              <a:t>- The smart bird ‘seagull’, ‘Raven’ drone.</a:t>
            </a:r>
          </a:p>
          <a:p>
            <a:r>
              <a:rPr lang="en-IN" sz="2200" b="1" dirty="0"/>
              <a:t>CONSUMER- </a:t>
            </a:r>
            <a:r>
              <a:rPr lang="en-IN" sz="2200" dirty="0"/>
              <a:t>Made for the use of public. </a:t>
            </a:r>
            <a:r>
              <a:rPr lang="en-IN" sz="2200" dirty="0" err="1"/>
              <a:t>Eg</a:t>
            </a:r>
            <a:r>
              <a:rPr lang="en-IN" sz="2200" dirty="0"/>
              <a:t>- robot dog ‘Aibo’, ‘Roomba’ </a:t>
            </a:r>
            <a:r>
              <a:rPr lang="en-IN" sz="2200" dirty="0" err="1"/>
              <a:t>vaccum</a:t>
            </a:r>
            <a:r>
              <a:rPr lang="en-IN" sz="2200" dirty="0"/>
              <a:t>.</a:t>
            </a:r>
          </a:p>
          <a:p>
            <a:r>
              <a:rPr lang="en-IN" sz="2200" b="1" dirty="0"/>
              <a:t>DISASTER </a:t>
            </a:r>
            <a:r>
              <a:rPr lang="en-IN" sz="2200" dirty="0"/>
              <a:t>They assist rescue efforts by searching, mapping, providing medical treatment etc. </a:t>
            </a:r>
            <a:r>
              <a:rPr lang="en-IN" sz="2200" dirty="0" err="1"/>
              <a:t>Eg</a:t>
            </a:r>
            <a:r>
              <a:rPr lang="en-IN" sz="2200" dirty="0"/>
              <a:t>- ‘</a:t>
            </a:r>
            <a:r>
              <a:rPr lang="en-IN" sz="2200" dirty="0" err="1"/>
              <a:t>Centauro</a:t>
            </a:r>
            <a:r>
              <a:rPr lang="en-IN" sz="2200" dirty="0"/>
              <a:t>’ robot.</a:t>
            </a:r>
          </a:p>
          <a:p>
            <a:r>
              <a:rPr lang="en-IN" sz="2200" b="1" dirty="0"/>
              <a:t>EDUCATION-</a:t>
            </a:r>
            <a:r>
              <a:rPr lang="en-IN" sz="2200" dirty="0"/>
              <a:t>Includes hands on programmable sets from </a:t>
            </a:r>
            <a:r>
              <a:rPr lang="en-IN" sz="2200" dirty="0" err="1"/>
              <a:t>legos</a:t>
            </a:r>
            <a:r>
              <a:rPr lang="en-IN" sz="2200" dirty="0"/>
              <a:t>, 3D </a:t>
            </a:r>
            <a:r>
              <a:rPr lang="en-IN" sz="2200" dirty="0" err="1"/>
              <a:t>printers.Eg</a:t>
            </a:r>
            <a:r>
              <a:rPr lang="en-IN" sz="2200" dirty="0"/>
              <a:t>- </a:t>
            </a:r>
            <a:r>
              <a:rPr lang="en-IN" sz="2200" dirty="0" err="1"/>
              <a:t>mbots</a:t>
            </a:r>
            <a:r>
              <a:rPr lang="en-IN" sz="2200" dirty="0"/>
              <a:t>, </a:t>
            </a:r>
            <a:r>
              <a:rPr lang="en-IN" sz="2200" dirty="0" err="1"/>
              <a:t>robo</a:t>
            </a:r>
            <a:r>
              <a:rPr lang="en-IN" sz="2200" dirty="0"/>
              <a:t> </a:t>
            </a:r>
            <a:r>
              <a:rPr lang="en-IN" sz="2200" dirty="0" err="1"/>
              <a:t>wunderkids</a:t>
            </a:r>
            <a:r>
              <a:rPr lang="en-IN" sz="2200" dirty="0"/>
              <a:t>.</a:t>
            </a:r>
          </a:p>
          <a:p>
            <a:pPr marL="0" indent="0">
              <a:buNone/>
            </a:pPr>
            <a:endParaRPr lang="en-IN" sz="2200" dirty="0"/>
          </a:p>
          <a:p>
            <a:endParaRPr lang="en-IN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47933-6103-4CBB-9AD8-58C522C02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117FC8-3C71-4ADA-A760-49F9C75B8E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93368" y="1535113"/>
            <a:ext cx="2776539" cy="1554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28533-5658-4C42-9799-B84493EB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449" y="2372988"/>
            <a:ext cx="2615411" cy="1731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146B2-E882-4DAC-A3CA-29253846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39" y="3946037"/>
            <a:ext cx="2516110" cy="1841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52B38-9803-44EC-8E66-760B90488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604" y="4650763"/>
            <a:ext cx="2670279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97621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4B07-980E-4D32-994B-A12838C6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E23A-C3BA-4315-8604-EF1D400E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2408"/>
            <a:ext cx="10972800" cy="5360953"/>
          </a:xfrm>
        </p:spPr>
        <p:txBody>
          <a:bodyPr/>
          <a:lstStyle/>
          <a:p>
            <a:r>
              <a:rPr lang="en-IN" sz="2200" b="1" dirty="0"/>
              <a:t>ENTERTAINMENT- </a:t>
            </a:r>
            <a:r>
              <a:rPr lang="en-IN" sz="2200" dirty="0"/>
              <a:t> These robots are designed to evoke an emotional response and make us laugh or feel surprise or in awe. </a:t>
            </a:r>
            <a:r>
              <a:rPr lang="en-IN" sz="2200" dirty="0" err="1"/>
              <a:t>Eg</a:t>
            </a:r>
            <a:r>
              <a:rPr lang="en-IN" sz="2200" dirty="0"/>
              <a:t>- Honda ‘Asimov’, Dynamics robot dog ‘Spot’, ‘Pepper’ robot.</a:t>
            </a:r>
          </a:p>
          <a:p>
            <a:r>
              <a:rPr lang="en-IN" sz="2200" b="1" dirty="0"/>
              <a:t>HUMANOIDS-</a:t>
            </a:r>
            <a:r>
              <a:rPr lang="en-IN" sz="2200" dirty="0"/>
              <a:t>A human robot with its body shape to resemble the </a:t>
            </a:r>
            <a:r>
              <a:rPr lang="en-IN" sz="2200" dirty="0" err="1"/>
              <a:t>humans.Eg</a:t>
            </a:r>
            <a:r>
              <a:rPr lang="en-IN" sz="2200" dirty="0"/>
              <a:t>- ‘Sophia’, robot ‘</a:t>
            </a:r>
            <a:r>
              <a:rPr lang="en-IN" sz="2200" dirty="0" err="1"/>
              <a:t>Shalu</a:t>
            </a:r>
            <a:r>
              <a:rPr lang="en-IN" sz="2200" dirty="0"/>
              <a:t>’.</a:t>
            </a:r>
          </a:p>
          <a:p>
            <a:r>
              <a:rPr lang="en-IN" sz="2200" b="1" dirty="0"/>
              <a:t>INDUSTRIAL-</a:t>
            </a:r>
            <a:r>
              <a:rPr lang="en-IN" sz="2200" dirty="0"/>
              <a:t>An industrial robot is a robot system used for manufacturing. </a:t>
            </a:r>
            <a:r>
              <a:rPr lang="en-IN" sz="2200" dirty="0" err="1"/>
              <a:t>Eg</a:t>
            </a:r>
            <a:r>
              <a:rPr lang="en-IN" sz="2200" dirty="0"/>
              <a:t>- articulated robots, Cartesian robots, SCARA etc. Lets see some industrial robots-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u="sng" dirty="0"/>
              <a:t>ARTICULATED ROBOTS- </a:t>
            </a:r>
            <a:r>
              <a:rPr lang="en-IN" sz="2200" dirty="0"/>
              <a:t>It is a robot with rotatory joints.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u="sng" dirty="0"/>
              <a:t>CARTESIAN ROBOTS- </a:t>
            </a:r>
            <a:r>
              <a:rPr lang="en-IN" sz="2200" dirty="0"/>
              <a:t>They are robots whose three principal axis of control are linear and at right angles with </a:t>
            </a:r>
            <a:r>
              <a:rPr lang="en-IN" sz="2200" dirty="0" err="1"/>
              <a:t>eachother</a:t>
            </a:r>
            <a:r>
              <a:rPr lang="en-IN" sz="22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u="sng" dirty="0"/>
              <a:t>DELTA ROBOTS- </a:t>
            </a:r>
            <a:r>
              <a:rPr lang="en-IN" sz="2200" dirty="0"/>
              <a:t>They consists of parallel joint </a:t>
            </a:r>
            <a:r>
              <a:rPr lang="en-IN" sz="2200" dirty="0" err="1"/>
              <a:t>linkages.Used</a:t>
            </a:r>
            <a:r>
              <a:rPr lang="en-IN" sz="2200" dirty="0"/>
              <a:t> for pick and drop or product transfer </a:t>
            </a:r>
            <a:r>
              <a:rPr lang="en-IN" sz="2200" dirty="0" err="1"/>
              <a:t>apllications</a:t>
            </a:r>
            <a:r>
              <a:rPr lang="en-IN" sz="22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n-IN" sz="2200" dirty="0"/>
          </a:p>
          <a:p>
            <a:pPr marL="457200" indent="-457200" algn="just">
              <a:buFont typeface="+mj-lt"/>
              <a:buAutoNum type="arabicPeriod"/>
            </a:pPr>
            <a:endParaRPr lang="en-IN" sz="2200" dirty="0"/>
          </a:p>
          <a:p>
            <a:pPr marL="457200" indent="-457200" algn="r">
              <a:buFont typeface="+mj-lt"/>
              <a:buAutoNum type="arabicPeriod"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052058954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6264</TotalTime>
  <Words>2417</Words>
  <Application>Microsoft Office PowerPoint</Application>
  <PresentationFormat>Widescreen</PresentationFormat>
  <Paragraphs>164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Arial Rounded MT Bold</vt:lpstr>
      <vt:lpstr>Calibri</vt:lpstr>
      <vt:lpstr>Roboto</vt:lpstr>
      <vt:lpstr>Segoe UI Symbol</vt:lpstr>
      <vt:lpstr>Sitka Small</vt:lpstr>
      <vt:lpstr>Times New Roman</vt:lpstr>
      <vt:lpstr>3</vt:lpstr>
      <vt:lpstr>             </vt:lpstr>
      <vt:lpstr>ABSTRACT </vt:lpstr>
      <vt:lpstr>INTRODUCTION</vt:lpstr>
      <vt:lpstr>HISTORY</vt:lpstr>
      <vt:lpstr>HISTORY</vt:lpstr>
      <vt:lpstr>CHARACTERISTICS OF ROBOTS</vt:lpstr>
      <vt:lpstr>      CHARACTERISTICS OF ROBOTS</vt:lpstr>
      <vt:lpstr>TYPES OF ROBOTS</vt:lpstr>
      <vt:lpstr>TYPES OF ROBOTS</vt:lpstr>
      <vt:lpstr>TYPES OF ROBOTS</vt:lpstr>
      <vt:lpstr>                   TYPES OF ROBOTS</vt:lpstr>
      <vt:lpstr>     ADVANTAGES OF ROBOTICS</vt:lpstr>
      <vt:lpstr>DISADVANTAGES OF ROBOTICS </vt:lpstr>
      <vt:lpstr>ROBOTICS AND AI</vt:lpstr>
      <vt:lpstr>ROBOTICS AND AI</vt:lpstr>
      <vt:lpstr>ROBOTICS AND AI</vt:lpstr>
      <vt:lpstr>WORLD OF ROBOTICS</vt:lpstr>
      <vt:lpstr>ROBOTICS IN INDIA</vt:lpstr>
      <vt:lpstr>ROBOTS IN INDIA</vt:lpstr>
      <vt:lpstr>BEST ROBOT COMPANIES IN WORLD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ELECTRONICS ENGINEERING</dc:title>
  <dc:creator>Dr. Deependra Pandey</dc:creator>
  <cp:lastModifiedBy>SURVEPALLI SREEKRUTI</cp:lastModifiedBy>
  <cp:revision>56</cp:revision>
  <dcterms:created xsi:type="dcterms:W3CDTF">2020-07-21T15:02:38Z</dcterms:created>
  <dcterms:modified xsi:type="dcterms:W3CDTF">2021-09-16T09:38:22Z</dcterms:modified>
</cp:coreProperties>
</file>